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4"/>
  </p:sldMasterIdLst>
  <p:notesMasterIdLst>
    <p:notesMasterId r:id="rId28"/>
  </p:notesMasterIdLst>
  <p:sldIdLst>
    <p:sldId id="256" r:id="rId5"/>
    <p:sldId id="259" r:id="rId6"/>
    <p:sldId id="282" r:id="rId7"/>
    <p:sldId id="284" r:id="rId8"/>
    <p:sldId id="261" r:id="rId9"/>
    <p:sldId id="262" r:id="rId10"/>
    <p:sldId id="263" r:id="rId11"/>
    <p:sldId id="272" r:id="rId12"/>
    <p:sldId id="275" r:id="rId13"/>
    <p:sldId id="278" r:id="rId14"/>
    <p:sldId id="276" r:id="rId15"/>
    <p:sldId id="283" r:id="rId16"/>
    <p:sldId id="280" r:id="rId17"/>
    <p:sldId id="267" r:id="rId18"/>
    <p:sldId id="265" r:id="rId19"/>
    <p:sldId id="269" r:id="rId20"/>
    <p:sldId id="270" r:id="rId21"/>
    <p:sldId id="271" r:id="rId22"/>
    <p:sldId id="268" r:id="rId23"/>
    <p:sldId id="279" r:id="rId24"/>
    <p:sldId id="266" r:id="rId25"/>
    <p:sldId id="26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Przybylowicz" initials="TP" lastIdx="20" clrIdx="0">
    <p:extLst>
      <p:ext uri="{19B8F6BF-5375-455C-9EA6-DF929625EA0E}">
        <p15:presenceInfo xmlns:p15="http://schemas.microsoft.com/office/powerpoint/2012/main" userId="S::przybylowicz.t@northeastern.edu::5319a15a-d342-4c98-9287-b512772c508f" providerId="AD"/>
      </p:ext>
    </p:extLst>
  </p:cmAuthor>
  <p:cmAuthor id="2" name="Ryan Goebel" initials="RG" lastIdx="4" clrIdx="1">
    <p:extLst>
      <p:ext uri="{19B8F6BF-5375-455C-9EA6-DF929625EA0E}">
        <p15:presenceInfo xmlns:p15="http://schemas.microsoft.com/office/powerpoint/2012/main" userId="S::goebel.r@northeastern.edu::19dbac89-ccb0-4c70-8739-c7f55cf022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F6F"/>
    <a:srgbClr val="8FF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659" dt="2021-02-19T19:34:01.828"/>
    <p1510:client id="{0294465E-BCF4-85B7-79FD-9B621135C0E2}" v="8" dt="2021-02-20T14:09:12.125"/>
    <p1510:client id="{062600AA-CDEE-0250-E1DD-7891CE708F90}" v="25" dt="2021-02-17T23:00:24.786"/>
    <p1510:client id="{0E8A120F-1512-E8DA-685B-4011DF6F0D19}" v="37" dt="2021-02-19T18:33:48.879"/>
    <p1510:client id="{17102531-CADD-4F10-8CFB-EA82AA2DE43C}" v="75" dt="2021-02-11T22:53:50.130"/>
    <p1510:client id="{17802DB1-BCD8-0728-BC11-064A5CBDDCB1}" v="364" dt="2021-02-12T00:16:18.995"/>
    <p1510:client id="{1A914847-9A7A-E262-1DE0-830237B53C02}" v="1479" dt="2021-02-20T21:57:27.643"/>
    <p1510:client id="{2371AD9F-00D4-0000-828E-04FEAA311406}" v="864" dt="2021-02-21T16:55:18.091"/>
    <p1510:client id="{243EF5FA-E9A3-474C-9366-46DE25E9D9AF}" v="80" dt="2021-02-19T01:01:55.746"/>
    <p1510:client id="{297387C2-F2F5-4EF7-A4C2-1E01B589C6F5}" v="18" dt="2021-02-03T23:33:08.784"/>
    <p1510:client id="{2EF9E2F2-3E35-18DA-0000-4752A82CBA39}" v="1443" dt="2021-02-19T01:25:31.727"/>
    <p1510:client id="{4B81AD9F-B02E-0000-828E-0C8B93D84DF2}" v="152" dt="2021-02-21T20:09:10.323"/>
    <p1510:client id="{4F8A163E-3710-0219-FF49-68A55DCCE1AD}" v="1339" dt="2021-02-20T19:13:47.970"/>
    <p1510:client id="{50AF88F9-7F94-C203-0E0E-8D09E67F8655}" v="58" dt="2021-02-18T23:31:38.998"/>
    <p1510:client id="{64357B86-69E6-4CCD-918B-CC0AB18D08C8}" v="2363" dt="2021-02-21T20:04:40.377"/>
    <p1510:client id="{7B24AD9F-B096-0000-828E-0D0FB26C9330}" v="205" dt="2021-02-20T15:52:00.816"/>
    <p1510:client id="{8C8E7B0A-A36A-E9D9-C279-9D59506F579C}" v="268" dt="2021-02-22T01:18:25.947"/>
    <p1510:client id="{A172AD9F-F031-0000-9FC6-59B5E9B98730}" v="43" dt="2021-02-21T14:28:48.251"/>
    <p1510:client id="{AA48AD9F-2043-0000-828E-06E7BC951651}" v="2" dt="2021-02-21T02:16:20.885"/>
    <p1510:client id="{AC82AD9F-B004-0000-828E-0105BBAC312B}" v="136" dt="2021-02-21T19:50:29.956"/>
    <p1510:client id="{BB09FFCD-5FB1-DD0E-54F4-3BD956FF9E6B}" v="41" dt="2021-02-22T00:46:08.419"/>
    <p1510:client id="{C0F3F662-8449-B2AE-D936-D3233E956622}" v="83" dt="2021-02-22T02:10:16.831"/>
    <p1510:client id="{C37CAD9F-00E8-0000-828E-004731FAD931}" v="515" dt="2021-02-22T01:51:03.320"/>
    <p1510:client id="{C640EEA4-320B-FBDB-3900-2517B609BDCD}" v="55" dt="2021-02-16T00:15:29.401"/>
    <p1510:client id="{C839483B-A5D0-4BBC-0755-957CBE665ACF}" v="510" dt="2021-02-21T17:39:05.086"/>
    <p1510:client id="{C87BADD4-A289-4671-E384-7F09C169BE39}" v="386" dt="2021-02-19T20:25:28.470"/>
    <p1510:client id="{CE86E5E3-8762-4AB1-8CAA-BC2E5F1A2BB4}" v="416" dt="2021-02-21T22:34:25.531"/>
    <p1510:client id="{D1E8A6B2-2588-867E-456C-D997D37B5513}" v="215" dt="2021-02-20T22:43:15.713"/>
    <p1510:client id="{D3DCBC56-2118-5DF2-065B-572CFCB20ED1}" v="18" dt="2021-02-22T16:36:31.942"/>
    <p1510:client id="{E799AD9F-B016-0000-9FC6-5D1568FA6973}" v="21" dt="2021-02-22T01:55:08.402"/>
    <p1510:client id="{F08641B9-338F-CE29-FFBB-B3C1349171CB}" v="155" dt="2021-02-17T01:44:33.749"/>
    <p1510:client id="{F792AD9F-6099-0000-9FC6-5A3EB98391C7}" v="5" dt="2021-02-22T00:28:48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8"/>
  </p:normalViewPr>
  <p:slideViewPr>
    <p:cSldViewPr snapToGrid="0">
      <p:cViewPr varScale="1">
        <p:scale>
          <a:sx n="136" d="100"/>
          <a:sy n="13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Przybylowicz" userId="S::przybylowicz.t@northeastern.edu::5319a15a-d342-4c98-9287-b512772c508f" providerId="AD" clId="Web-{D3DCBC56-2118-5DF2-065B-572CFCB20ED1}"/>
    <pc:docChg chg="modSld">
      <pc:chgData name="Timothy Przybylowicz" userId="S::przybylowicz.t@northeastern.edu::5319a15a-d342-4c98-9287-b512772c508f" providerId="AD" clId="Web-{D3DCBC56-2118-5DF2-065B-572CFCB20ED1}" dt="2021-02-22T16:36:31.942" v="15" actId="1076"/>
      <pc:docMkLst>
        <pc:docMk/>
      </pc:docMkLst>
      <pc:sldChg chg="addSp delSp modSp">
        <pc:chgData name="Timothy Przybylowicz" userId="S::przybylowicz.t@northeastern.edu::5319a15a-d342-4c98-9287-b512772c508f" providerId="AD" clId="Web-{D3DCBC56-2118-5DF2-065B-572CFCB20ED1}" dt="2021-02-22T16:36:31.942" v="15" actId="1076"/>
        <pc:sldMkLst>
          <pc:docMk/>
          <pc:sldMk cId="4175102351" sldId="283"/>
        </pc:sldMkLst>
        <pc:picChg chg="add del mod">
          <ac:chgData name="Timothy Przybylowicz" userId="S::przybylowicz.t@northeastern.edu::5319a15a-d342-4c98-9287-b512772c508f" providerId="AD" clId="Web-{D3DCBC56-2118-5DF2-065B-572CFCB20ED1}" dt="2021-02-22T16:36:12.160" v="7"/>
          <ac:picMkLst>
            <pc:docMk/>
            <pc:sldMk cId="4175102351" sldId="283"/>
            <ac:picMk id="4" creationId="{C305F134-F079-42D9-B254-40C4032ED4CF}"/>
          </ac:picMkLst>
        </pc:picChg>
        <pc:picChg chg="del">
          <ac:chgData name="Timothy Przybylowicz" userId="S::przybylowicz.t@northeastern.edu::5319a15a-d342-4c98-9287-b512772c508f" providerId="AD" clId="Web-{D3DCBC56-2118-5DF2-065B-572CFCB20ED1}" dt="2021-02-22T16:35:49.253" v="0"/>
          <ac:picMkLst>
            <pc:docMk/>
            <pc:sldMk cId="4175102351" sldId="283"/>
            <ac:picMk id="5" creationId="{28598BA8-26FC-49E3-A958-A93806D198EF}"/>
          </ac:picMkLst>
        </pc:picChg>
        <pc:picChg chg="mod">
          <ac:chgData name="Timothy Przybylowicz" userId="S::przybylowicz.t@northeastern.edu::5319a15a-d342-4c98-9287-b512772c508f" providerId="AD" clId="Web-{D3DCBC56-2118-5DF2-065B-572CFCB20ED1}" dt="2021-02-22T16:36:30.067" v="14" actId="1076"/>
          <ac:picMkLst>
            <pc:docMk/>
            <pc:sldMk cId="4175102351" sldId="283"/>
            <ac:picMk id="6" creationId="{255A5B62-09CC-4954-A0BB-479FA3858605}"/>
          </ac:picMkLst>
        </pc:picChg>
        <pc:picChg chg="add mod">
          <ac:chgData name="Timothy Przybylowicz" userId="S::przybylowicz.t@northeastern.edu::5319a15a-d342-4c98-9287-b512772c508f" providerId="AD" clId="Web-{D3DCBC56-2118-5DF2-065B-572CFCB20ED1}" dt="2021-02-22T16:36:31.942" v="15" actId="1076"/>
          <ac:picMkLst>
            <pc:docMk/>
            <pc:sldMk cId="4175102351" sldId="283"/>
            <ac:picMk id="7" creationId="{531FC4EE-64BB-4306-B5EB-D4F21175AE3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6A0661-5BBB-409E-8993-98DDBF330F53}" type="datetimeFigureOut">
              <a:rPr lang="en-US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8B5E3-09AA-4315-8D0B-CE12342489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5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data set contains one year of bike share data spanning from December 2017 to November 2018</a:t>
            </a:r>
          </a:p>
          <a:p>
            <a:endParaRPr lang="en-US"/>
          </a:p>
          <a:p>
            <a:r>
              <a:rPr lang="en-US"/>
              <a:t>Our dependent variable is the # of bikes being used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12 predictor variables in our dataset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4 categorical variables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8 numeric variables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Started with some descriptive statistics to really get a deeper understanding our data. Here are a couple examples of when the bikes are being used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Plotted demand by season, day of week, time of day, and holiday vs. Non holiday.</a:t>
            </a:r>
          </a:p>
          <a:p>
            <a:r>
              <a:rPr lang="en-US">
                <a:cs typeface="Calibri"/>
              </a:rPr>
              <a:t>Right off the bat we observed a couple of things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 Lower demand in the winter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Higher demand during commuting hours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This led us to wonder if the bikes were being used mostly for work purposes or for leisure?</a:t>
            </a:r>
          </a:p>
          <a:p>
            <a:pPr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indent="-171450">
              <a:buFont typeface="Arial"/>
              <a:buChar char="•"/>
            </a:pPr>
            <a:r>
              <a:rPr lang="en-US">
                <a:cs typeface="Calibri"/>
              </a:rPr>
              <a:t>Looking at the box plot of demand on each day of the week land it isn't clear if demand is different on the weekend, so we performed a hypothesis test</a:t>
            </a: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8B5E3-09AA-4315-8D0B-CE123424898D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5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Our data set contains one year of bike share data spanning from December 2017 to November 2018</a:t>
            </a:r>
          </a:p>
          <a:p>
            <a:endParaRPr lang="en-US"/>
          </a:p>
          <a:p>
            <a:r>
              <a:rPr lang="en-US"/>
              <a:t>Our dependent variable is the # of bikes being used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12 predictor variables in our dataset 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4 categorical variables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8 numeric variables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Started with some descriptive statistics to really get a deeper understanding our data. Here are a couple examples of when the bikes are being used 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Plotted demand by season, day of week, time of day, and holiday vs. Non holiday.</a:t>
            </a:r>
          </a:p>
          <a:p>
            <a:r>
              <a:rPr lang="en-US">
                <a:cs typeface="Calibri"/>
              </a:rPr>
              <a:t>Right off the bat we observed a couple of things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 Lower demand in the winter 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Higher demand during commuting hours</a:t>
            </a:r>
          </a:p>
          <a:p>
            <a:pPr marL="628650" lvl="1" indent="-171450">
              <a:buFont typeface="Arial"/>
              <a:buChar char="•"/>
            </a:pPr>
            <a:r>
              <a:rPr lang="en-US">
                <a:cs typeface="Calibri"/>
              </a:rPr>
              <a:t>This led us to wonder if the bikes were being used mostly for work purposes or for leisure?</a:t>
            </a:r>
          </a:p>
          <a:p>
            <a:pPr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indent="-171450">
              <a:buFont typeface="Arial"/>
              <a:buChar char="•"/>
            </a:pPr>
            <a:r>
              <a:rPr lang="en-US">
                <a:cs typeface="Calibri"/>
              </a:rPr>
              <a:t>Looking at the box plot of demand on each day of the week land it isn't clear if demand is different on the weekend, so we performed a hypothesis test</a:t>
            </a: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8B5E3-09AA-4315-8D0B-CE123424898D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1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4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0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6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3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5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7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58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7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3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4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40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Seoul Bike Sharing </a:t>
            </a:r>
            <a:br>
              <a:rPr lang="en-US" sz="4000" dirty="0">
                <a:solidFill>
                  <a:schemeClr val="bg1"/>
                </a:solidFill>
                <a:ea typeface="+mj-lt"/>
                <a:cs typeface="Calibri Light"/>
              </a:rPr>
            </a:br>
            <a:br>
              <a:rPr lang="en-US" sz="4000" dirty="0">
                <a:ea typeface="+mj-lt"/>
                <a:cs typeface="Calibri Light"/>
              </a:rPr>
            </a:br>
            <a:br>
              <a:rPr lang="en-US" sz="2000" dirty="0">
                <a:ea typeface="+mj-lt"/>
                <a:cs typeface="+mj-lt"/>
              </a:rPr>
            </a:br>
            <a:endParaRPr lang="en-US" sz="2000" dirty="0">
              <a:solidFill>
                <a:schemeClr val="bg1"/>
              </a:solidFill>
            </a:endParaRPr>
          </a:p>
          <a:p>
            <a:br>
              <a:rPr lang="en-US" sz="4000" dirty="0">
                <a:solidFill>
                  <a:schemeClr val="bg1"/>
                </a:solidFill>
                <a:cs typeface="Calibri Light"/>
              </a:rPr>
            </a:br>
            <a:endParaRPr lang="en-US" sz="40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5934" y="3657600"/>
            <a:ext cx="3215617" cy="213359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endParaRPr lang="en-US" sz="1600" dirty="0">
              <a:solidFill>
                <a:schemeClr val="bg1"/>
              </a:solidFill>
              <a:latin typeface="Univers Condensed"/>
            </a:endParaRPr>
          </a:p>
          <a:p>
            <a:pPr>
              <a:lnSpc>
                <a:spcPct val="110000"/>
              </a:lnSpc>
            </a:pPr>
            <a:endParaRPr lang="en-US" sz="1600" dirty="0">
              <a:solidFill>
                <a:schemeClr val="bg1"/>
              </a:solidFill>
              <a:latin typeface="Univers Condensed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Univers Condensed"/>
              </a:rPr>
              <a:t>Group Epsilon: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Univers Condensed"/>
              </a:rPr>
              <a:t>Ryan Goebel, Nicole Castonguay, Brad </a:t>
            </a:r>
            <a:r>
              <a:rPr lang="en-US" sz="1600" dirty="0" err="1">
                <a:solidFill>
                  <a:schemeClr val="bg1"/>
                </a:solidFill>
                <a:latin typeface="Univers Condensed"/>
              </a:rPr>
              <a:t>Viles</a:t>
            </a:r>
            <a:r>
              <a:rPr lang="en-US" sz="1600" dirty="0">
                <a:solidFill>
                  <a:schemeClr val="bg1"/>
                </a:solidFill>
                <a:latin typeface="Univers Condensed"/>
              </a:rPr>
              <a:t>, and Tim </a:t>
            </a:r>
            <a:r>
              <a:rPr lang="en-US" sz="1600" dirty="0" err="1">
                <a:solidFill>
                  <a:schemeClr val="bg1"/>
                </a:solidFill>
                <a:latin typeface="Univers Condensed"/>
              </a:rPr>
              <a:t>Przybylowicz</a:t>
            </a:r>
            <a:endParaRPr lang="en-US" sz="1600" dirty="0">
              <a:solidFill>
                <a:schemeClr val="bg1"/>
              </a:solidFill>
              <a:latin typeface="Univers Condensed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Univers Condensed"/>
              </a:rPr>
              <a:t>Northeastern University </a:t>
            </a:r>
            <a:br>
              <a:rPr lang="en-US" sz="1600" dirty="0">
                <a:solidFill>
                  <a:schemeClr val="bg1"/>
                </a:solidFill>
                <a:latin typeface="Univers Condensed"/>
              </a:rPr>
            </a:br>
            <a:r>
              <a:rPr lang="en-US" sz="1600" dirty="0">
                <a:solidFill>
                  <a:schemeClr val="bg1"/>
                </a:solidFill>
                <a:latin typeface="Univers Condensed"/>
              </a:rPr>
              <a:t>ALY 6015.23546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  <a:latin typeface="Univers Condensed"/>
              </a:rPr>
              <a:t>February 22, 2021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3" descr="Urban Bike-Sharing | FREE image on LibreShot">
            <a:extLst>
              <a:ext uri="{FF2B5EF4-FFF2-40B4-BE49-F238E27FC236}">
                <a16:creationId xmlns:a16="http://schemas.microsoft.com/office/drawing/2014/main" id="{C00ECDA1-FC31-4472-855C-D24565EF8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7" r="14396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18601"/>
            <a:ext cx="8268427" cy="1191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kern="1200" cap="all" spc="30" baseline="0">
                <a:latin typeface="+mj-lt"/>
                <a:ea typeface="+mj-ea"/>
                <a:cs typeface="+mj-cs"/>
              </a:rPr>
              <a:t>Regression models</a:t>
            </a:r>
            <a:br>
              <a:rPr lang="en-US" sz="3400" kern="1200" cap="all" spc="30" baseline="0"/>
            </a:br>
            <a:r>
              <a:rPr lang="en-US"/>
              <a:t>Regularization techniques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F337D0-7C1E-4566-B909-C12857BD5E6F}"/>
              </a:ext>
            </a:extLst>
          </p:cNvPr>
          <p:cNvSpPr txBox="1"/>
          <p:nvPr/>
        </p:nvSpPr>
        <p:spPr>
          <a:xfrm>
            <a:off x="700088" y="2276474"/>
            <a:ext cx="6804626" cy="35531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Regularization was brought in to mitigate the risk of using correlated independent variables.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Ridge limits coefficient magnitudes via a penalty term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Lasso limits number of predictors via a penalty term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Elastic Net mixes ridge and lasso penalties for optimization.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Methodology: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Create Model (Training Data)</a:t>
            </a:r>
          </a:p>
          <a:p>
            <a:pPr lvl="2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Alpha derivation (if necessary)</a:t>
            </a:r>
          </a:p>
          <a:p>
            <a:pPr lvl="2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Lambda (tuning factor) derivation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Predict Results (Test Data)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Compare Predicted Values to Actual Values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F9B3E1A-D665-41D2-8EB7-EB4F304A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412996"/>
            <a:ext cx="3693458" cy="2310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Chart&#10;&#10;Description automatically generated">
            <a:extLst>
              <a:ext uri="{FF2B5EF4-FFF2-40B4-BE49-F238E27FC236}">
                <a16:creationId xmlns:a16="http://schemas.microsoft.com/office/drawing/2014/main" id="{21EF8D7A-9171-4F05-BB74-F8FFAD1F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541" y="3833467"/>
            <a:ext cx="3460376" cy="21673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0DF56-9F45-43F9-822D-7C6DAA8D3A41}"/>
              </a:ext>
            </a:extLst>
          </p:cNvPr>
          <p:cNvSpPr txBox="1"/>
          <p:nvPr/>
        </p:nvSpPr>
        <p:spPr>
          <a:xfrm>
            <a:off x="7754112" y="798576"/>
            <a:ext cx="36393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1"/>
              <a:t>Research Question:</a:t>
            </a:r>
            <a:r>
              <a:rPr lang="en-US" sz="1000"/>
              <a:t> Predicting absolute bike demand.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333190BD-B682-420E-93D6-38D5445B1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Regression models</a:t>
            </a:r>
            <a:br>
              <a:rPr lang="en-US"/>
            </a:br>
            <a:r>
              <a:rPr lang="en-US"/>
              <a:t>Regularization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590990-ACA3-4883-BC33-080993708538}"/>
              </a:ext>
            </a:extLst>
          </p:cNvPr>
          <p:cNvCxnSpPr/>
          <p:nvPr/>
        </p:nvCxnSpPr>
        <p:spPr>
          <a:xfrm flipH="1">
            <a:off x="10094420" y="3388383"/>
            <a:ext cx="1142999" cy="84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074357A-9595-43F4-9B83-6868AA2A3522}"/>
              </a:ext>
            </a:extLst>
          </p:cNvPr>
          <p:cNvSpPr txBox="1"/>
          <p:nvPr/>
        </p:nvSpPr>
        <p:spPr>
          <a:xfrm>
            <a:off x="698612" y="2546293"/>
            <a:ext cx="5224755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In predicting bike demand: </a:t>
            </a:r>
          </a:p>
          <a:p>
            <a:r>
              <a:rPr lang="en-US" b="1"/>
              <a:t>OLS outperformed each of the different regularization models.</a:t>
            </a:r>
          </a:p>
          <a:p>
            <a:endParaRPr lang="en-US" sz="2000" b="1"/>
          </a:p>
          <a:p>
            <a:endParaRPr lang="en-US" sz="2000"/>
          </a:p>
          <a:p>
            <a:r>
              <a:rPr lang="en-US" sz="2000"/>
              <a:t>Potential Driver:</a:t>
            </a:r>
            <a:endParaRPr lang="en-US"/>
          </a:p>
          <a:p>
            <a:r>
              <a:rPr lang="en-US" b="1"/>
              <a:t>Number of Observations &gt;&gt; Number of Predictors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09566-E0F5-4E0C-9B70-DB386470A37F}"/>
              </a:ext>
            </a:extLst>
          </p:cNvPr>
          <p:cNvSpPr txBox="1"/>
          <p:nvPr/>
        </p:nvSpPr>
        <p:spPr>
          <a:xfrm>
            <a:off x="7754112" y="798576"/>
            <a:ext cx="36393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1"/>
              <a:t>Research Question:</a:t>
            </a:r>
            <a:r>
              <a:rPr lang="en-US" sz="1000"/>
              <a:t> Predicting absolute bike demand.</a:t>
            </a:r>
          </a:p>
        </p:txBody>
      </p:sp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3B7B380C-FBB8-4445-BA30-EE401C768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60"/>
          <a:stretch/>
        </p:blipFill>
        <p:spPr>
          <a:xfrm>
            <a:off x="6645016" y="2985755"/>
            <a:ext cx="3493293" cy="1295780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FA9E85E-7C75-4B98-9AC9-459EE006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Regression models</a:t>
            </a:r>
            <a:br>
              <a:rPr lang="en-US"/>
            </a:br>
            <a:r>
              <a:rPr lang="en-US"/>
              <a:t>Regularization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B1C73-2473-47F4-8594-7C399134C233}"/>
              </a:ext>
            </a:extLst>
          </p:cNvPr>
          <p:cNvSpPr txBox="1"/>
          <p:nvPr/>
        </p:nvSpPr>
        <p:spPr>
          <a:xfrm>
            <a:off x="7754112" y="798576"/>
            <a:ext cx="36393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1"/>
              <a:t>Research Question:</a:t>
            </a:r>
            <a:r>
              <a:rPr lang="en-US" sz="1000"/>
              <a:t> Predicting absolute bike demand.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55A5B62-09CC-4954-A0BB-479FA385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735" y="2027833"/>
            <a:ext cx="4772952" cy="3366527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00CA28C8-F158-498E-A7CC-A0CBABBB8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31FC4EE-64BB-4306-B5EB-D4F21175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6" y="2131062"/>
            <a:ext cx="7029450" cy="3412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510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06D47-E162-415B-B679-34032E4D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US"/>
              <a:t>Random forest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6758C-97E6-4027-A980-864B5BF8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160238"/>
            <a:ext cx="3914238" cy="4050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forest of decision trees with randomly selected predictor variables</a:t>
            </a:r>
          </a:p>
          <a:p>
            <a:r>
              <a:rPr lang="en-US" dirty="0"/>
              <a:t>Training data is bagged (Bootstrap </a:t>
            </a:r>
            <a:r>
              <a:rPr lang="en-US" dirty="0" err="1"/>
              <a:t>AGGregatED</a:t>
            </a:r>
            <a:r>
              <a:rPr lang="en-US" dirty="0"/>
              <a:t>)</a:t>
            </a:r>
          </a:p>
          <a:p>
            <a:r>
              <a:rPr lang="en-US" dirty="0"/>
              <a:t>Trees are de-correlated, variance reduced</a:t>
            </a:r>
          </a:p>
          <a:p>
            <a:r>
              <a:rPr lang="en-US" dirty="0"/>
              <a:t>Regression or classification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0174BF7-C6B1-4DA2-B6FF-69495454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30154"/>
            <a:ext cx="6515100" cy="4397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D94C3-D969-4EA7-BD68-8EC0E5F1E6BD}"/>
              </a:ext>
            </a:extLst>
          </p:cNvPr>
          <p:cNvSpPr txBox="1"/>
          <p:nvPr/>
        </p:nvSpPr>
        <p:spPr>
          <a:xfrm>
            <a:off x="5329162" y="6574972"/>
            <a:ext cx="61177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Image from:  https://www.analyticsvidhya.com/blog/2020/05/decision-tree-vs-random-forest-algorithm/</a:t>
            </a:r>
          </a:p>
        </p:txBody>
      </p:sp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B214DCAE-DC16-4794-A5D3-CC2CFA00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4730"/>
            <a:ext cx="10698140" cy="1652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Random forest Regression model</a:t>
            </a:r>
          </a:p>
        </p:txBody>
      </p:sp>
      <p:cxnSp>
        <p:nvCxnSpPr>
          <p:cNvPr id="39" name="Straight Connector 39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964F958-B78D-4D0B-8AD9-6DE41C877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111" y="5002449"/>
            <a:ext cx="3777823" cy="7509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Choose optimal </a:t>
            </a:r>
            <a:r>
              <a:rPr lang="en-US" i="1" err="1"/>
              <a:t>mtry</a:t>
            </a:r>
            <a:r>
              <a:rPr lang="en-US" i="1"/>
              <a:t> </a:t>
            </a:r>
            <a:r>
              <a:rPr lang="en-US"/>
              <a:t>variable</a:t>
            </a:r>
          </a:p>
        </p:txBody>
      </p:sp>
      <p:cxnSp>
        <p:nvCxnSpPr>
          <p:cNvPr id="41" name="Straight Connector 41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32933D4B-6C6E-4035-9B3F-43B16556740C}"/>
              </a:ext>
            </a:extLst>
          </p:cNvPr>
          <p:cNvSpPr txBox="1">
            <a:spLocks/>
          </p:cNvSpPr>
          <p:nvPr/>
        </p:nvSpPr>
        <p:spPr>
          <a:xfrm>
            <a:off x="7050456" y="5040026"/>
            <a:ext cx="3777823" cy="573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Verify sufficient </a:t>
            </a:r>
            <a:r>
              <a:rPr lang="en-US" i="1" err="1"/>
              <a:t>ntree</a:t>
            </a:r>
            <a:r>
              <a:rPr lang="en-US" i="1"/>
              <a:t> </a:t>
            </a:r>
            <a:r>
              <a:rPr lang="en-US"/>
              <a:t>variable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4331F0-BB57-4939-930B-98D0A897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97" y="1734667"/>
            <a:ext cx="5439507" cy="3310512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30507F1B-84EF-450A-B595-CA8BEA68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34667"/>
            <a:ext cx="5380891" cy="3310512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E28D9FF0-48D3-407D-843E-F4FFCA97F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7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E16B7E13-E346-4070-9BEA-1EFDCBBC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356564"/>
            <a:ext cx="6502400" cy="1979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D45FDB-6BB2-4F81-9155-9445E090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04730"/>
            <a:ext cx="10698140" cy="1652590"/>
          </a:xfrm>
        </p:spPr>
        <p:txBody>
          <a:bodyPr>
            <a:normAutofit/>
          </a:bodyPr>
          <a:lstStyle/>
          <a:p>
            <a:r>
              <a:rPr lang="en-US"/>
              <a:t>Random forest regression model results</a:t>
            </a:r>
          </a:p>
        </p:txBody>
      </p:sp>
      <p:cxnSp>
        <p:nvCxnSpPr>
          <p:cNvPr id="19" name="Straight Connector 22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1">
            <a:extLst>
              <a:ext uri="{FF2B5EF4-FFF2-40B4-BE49-F238E27FC236}">
                <a16:creationId xmlns:a16="http://schemas.microsoft.com/office/drawing/2014/main" id="{DDC7E561-06DE-400F-A23E-F9D9A972F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73" y="4917378"/>
            <a:ext cx="10580595" cy="9017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/>
            <a:r>
              <a:rPr lang="en-US"/>
              <a:t>Model has out-of-bag MSE of 33827.42 (RMSE 183.92)</a:t>
            </a:r>
          </a:p>
          <a:p>
            <a:pPr marL="342900" indent="-342900"/>
            <a:r>
              <a:rPr lang="en-US"/>
              <a:t>Applying the model to the testing data results in an RMSE of 188.03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3569683-67FF-4A21-B145-81998AB6DDE5}"/>
              </a:ext>
            </a:extLst>
          </p:cNvPr>
          <p:cNvSpPr/>
          <p:nvPr/>
        </p:nvSpPr>
        <p:spPr>
          <a:xfrm>
            <a:off x="7066025" y="3789905"/>
            <a:ext cx="344465" cy="532357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508465B-524D-4218-94A2-DEF35A96CAA5}"/>
              </a:ext>
            </a:extLst>
          </p:cNvPr>
          <p:cNvSpPr/>
          <p:nvPr/>
        </p:nvSpPr>
        <p:spPr>
          <a:xfrm>
            <a:off x="7066024" y="2558178"/>
            <a:ext cx="344465" cy="117953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1">
            <a:extLst>
              <a:ext uri="{FF2B5EF4-FFF2-40B4-BE49-F238E27FC236}">
                <a16:creationId xmlns:a16="http://schemas.microsoft.com/office/drawing/2014/main" id="{B1F6AC6B-16D3-4892-8D33-9345478F7417}"/>
              </a:ext>
            </a:extLst>
          </p:cNvPr>
          <p:cNvSpPr txBox="1">
            <a:spLocks/>
          </p:cNvSpPr>
          <p:nvPr/>
        </p:nvSpPr>
        <p:spPr>
          <a:xfrm>
            <a:off x="7449530" y="2909038"/>
            <a:ext cx="3941802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Model Description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FC477257-6830-445A-A85C-4E3398B7ADEF}"/>
              </a:ext>
            </a:extLst>
          </p:cNvPr>
          <p:cNvSpPr txBox="1">
            <a:spLocks/>
          </p:cNvSpPr>
          <p:nvPr/>
        </p:nvSpPr>
        <p:spPr>
          <a:xfrm>
            <a:off x="7449529" y="3817174"/>
            <a:ext cx="3941802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Performance on OOB data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4FCF04F-1F27-426E-A89F-571AB528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6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84AB65D-4B5C-41B1-AC78-E8CE59F8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3" y="398908"/>
            <a:ext cx="7208042" cy="61554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98C9AE-3502-4BEB-8055-DC0C76EC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Regression models comparison</a:t>
            </a:r>
          </a:p>
        </p:txBody>
      </p: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1EBCABC6-0A11-4ACE-A5AA-A52BF51A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1" y="4572214"/>
            <a:ext cx="3493293" cy="154738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119AB0-EE11-4C4E-9868-F68DE52DB164}"/>
              </a:ext>
            </a:extLst>
          </p:cNvPr>
          <p:cNvCxnSpPr/>
          <p:nvPr/>
        </p:nvCxnSpPr>
        <p:spPr>
          <a:xfrm flipH="1">
            <a:off x="4164315" y="5989797"/>
            <a:ext cx="1142999" cy="84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14C20ECC-6536-4A79-8912-DF704D93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62073"/>
          </a:xfrm>
        </p:spPr>
        <p:txBody>
          <a:bodyPr>
            <a:normAutofit/>
          </a:bodyPr>
          <a:lstStyle/>
          <a:p>
            <a:r>
              <a:rPr lang="en-US"/>
              <a:t>Random forest Classification model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5271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964F958-B78D-4D0B-8AD9-6DE41C877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829439"/>
            <a:ext cx="6000258" cy="31564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Classes / Categories</a:t>
            </a:r>
          </a:p>
          <a:p>
            <a:r>
              <a:rPr lang="en-US"/>
              <a:t>Low Demand:  Bottom 15% ( &lt; 137 bikes/</a:t>
            </a:r>
            <a:r>
              <a:rPr lang="en-US" err="1"/>
              <a:t>hr</a:t>
            </a:r>
            <a:r>
              <a:rPr lang="en-US"/>
              <a:t>)</a:t>
            </a:r>
          </a:p>
          <a:p>
            <a:r>
              <a:rPr lang="en-US"/>
              <a:t>Mid Demand</a:t>
            </a:r>
          </a:p>
          <a:p>
            <a:r>
              <a:rPr lang="en-US"/>
              <a:t>High Demand: Top 15% ( &gt; 1424 bikes/</a:t>
            </a:r>
            <a:r>
              <a:rPr lang="en-US" err="1"/>
              <a:t>hr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2AEF1DD-0277-4AA8-9476-3E79DE8C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2" y="523282"/>
            <a:ext cx="4667738" cy="2870896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C34E66-9155-433E-8789-37915F6F4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862" y="3366129"/>
            <a:ext cx="4667738" cy="2870896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F82A7393-40F5-4030-8187-4B9572EFD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992"/>
            <a:ext cx="2743200" cy="5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3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0D13115-65A7-4014-838D-5CB62A8F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909598"/>
            <a:ext cx="5185507" cy="2061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3344E-6F58-4A41-9B11-901E973C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 classification results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645835E-9D6D-4008-B113-BA82B7AADC90}"/>
              </a:ext>
            </a:extLst>
          </p:cNvPr>
          <p:cNvSpPr/>
          <p:nvPr/>
        </p:nvSpPr>
        <p:spPr>
          <a:xfrm>
            <a:off x="5952333" y="1964531"/>
            <a:ext cx="344465" cy="12734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1141407-6834-48D9-9B21-9C8475D75159}"/>
              </a:ext>
            </a:extLst>
          </p:cNvPr>
          <p:cNvSpPr/>
          <p:nvPr/>
        </p:nvSpPr>
        <p:spPr>
          <a:xfrm rot="5400000">
            <a:off x="1545545" y="3117068"/>
            <a:ext cx="365341" cy="210373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1">
            <a:extLst>
              <a:ext uri="{FF2B5EF4-FFF2-40B4-BE49-F238E27FC236}">
                <a16:creationId xmlns:a16="http://schemas.microsoft.com/office/drawing/2014/main" id="{59EAA966-8EC8-4B5E-9D42-B403FD6C542F}"/>
              </a:ext>
            </a:extLst>
          </p:cNvPr>
          <p:cNvSpPr txBox="1">
            <a:spLocks/>
          </p:cNvSpPr>
          <p:nvPr/>
        </p:nvSpPr>
        <p:spPr>
          <a:xfrm>
            <a:off x="6348284" y="2416428"/>
            <a:ext cx="4463719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Model Description and OOB Error Estimate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7E18D16C-B9B5-4E3C-9ECD-CA30F9B5BC26}"/>
              </a:ext>
            </a:extLst>
          </p:cNvPr>
          <p:cNvSpPr txBox="1">
            <a:spLocks/>
          </p:cNvSpPr>
          <p:nvPr/>
        </p:nvSpPr>
        <p:spPr>
          <a:xfrm>
            <a:off x="663184" y="4366571"/>
            <a:ext cx="2135967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Confusion Matrix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5C7D236E-FAB6-4E10-B453-F39477B5AE60}"/>
              </a:ext>
            </a:extLst>
          </p:cNvPr>
          <p:cNvSpPr/>
          <p:nvPr/>
        </p:nvSpPr>
        <p:spPr>
          <a:xfrm rot="1920000">
            <a:off x="4707186" y="3334030"/>
            <a:ext cx="1338786" cy="910814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9AABCEE6-FDF0-4A10-8514-311FE6D9120A}"/>
              </a:ext>
            </a:extLst>
          </p:cNvPr>
          <p:cNvSpPr txBox="1">
            <a:spLocks/>
          </p:cNvSpPr>
          <p:nvPr/>
        </p:nvSpPr>
        <p:spPr>
          <a:xfrm>
            <a:off x="6186487" y="4150131"/>
            <a:ext cx="5090021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When applied to testing data set: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4DAEA0D-834B-455C-94DA-FB1FDB962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93" y="4583160"/>
            <a:ext cx="3544276" cy="9057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78887DD-6D18-40DF-8F2C-11A830A9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15" y="5529756"/>
            <a:ext cx="4110892" cy="20441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C6FB9F4-E815-4EA8-A880-3948F856B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486" y="-992"/>
            <a:ext cx="2743200" cy="5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87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 descr="Chart, table&#10;&#10;Description automatically generated">
            <a:extLst>
              <a:ext uri="{FF2B5EF4-FFF2-40B4-BE49-F238E27FC236}">
                <a16:creationId xmlns:a16="http://schemas.microsoft.com/office/drawing/2014/main" id="{B43A35B8-E83F-439A-AFE8-528B42B6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000" y="1356556"/>
            <a:ext cx="5690254" cy="3554381"/>
          </a:xfr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D45FDB-6BB2-4F81-9155-9445E090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10745510" cy="1362073"/>
          </a:xfrm>
        </p:spPr>
        <p:txBody>
          <a:bodyPr>
            <a:normAutofit/>
          </a:bodyPr>
          <a:lstStyle/>
          <a:p>
            <a:r>
              <a:rPr lang="en-US"/>
              <a:t>Random forest variable importance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DBA2536-83EC-43D0-87F8-77F6D773A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508390"/>
            <a:ext cx="6003192" cy="3635827"/>
          </a:xfrm>
          <a:prstGeom prst="rect">
            <a:avLst/>
          </a:prstGeom>
        </p:spPr>
      </p:pic>
      <p:sp>
        <p:nvSpPr>
          <p:cNvPr id="5" name="Content Placeholder 21">
            <a:extLst>
              <a:ext uri="{FF2B5EF4-FFF2-40B4-BE49-F238E27FC236}">
                <a16:creationId xmlns:a16="http://schemas.microsoft.com/office/drawing/2014/main" id="{DE400FB0-D75E-4A11-A2C4-39C56CC3C351}"/>
              </a:ext>
            </a:extLst>
          </p:cNvPr>
          <p:cNvSpPr txBox="1">
            <a:spLocks/>
          </p:cNvSpPr>
          <p:nvPr/>
        </p:nvSpPr>
        <p:spPr>
          <a:xfrm>
            <a:off x="1992170" y="1622654"/>
            <a:ext cx="2526736" cy="6512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RF Regression Model</a:t>
            </a:r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DFC1E5CB-35E0-4858-99EC-CDBC042D1332}"/>
              </a:ext>
            </a:extLst>
          </p:cNvPr>
          <p:cNvSpPr txBox="1">
            <a:spLocks/>
          </p:cNvSpPr>
          <p:nvPr/>
        </p:nvSpPr>
        <p:spPr>
          <a:xfrm>
            <a:off x="7706800" y="2774186"/>
            <a:ext cx="2741659" cy="6512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00"/>
              <a:t>RF Classification Model</a:t>
            </a:r>
          </a:p>
          <a:p>
            <a:pPr marL="0" indent="0" algn="ctr">
              <a:buNone/>
            </a:pPr>
            <a:endParaRPr lang="en-US"/>
          </a:p>
        </p:txBody>
      </p:sp>
      <p:sp>
        <p:nvSpPr>
          <p:cNvPr id="8" name="Content Placeholder 21">
            <a:extLst>
              <a:ext uri="{FF2B5EF4-FFF2-40B4-BE49-F238E27FC236}">
                <a16:creationId xmlns:a16="http://schemas.microsoft.com/office/drawing/2014/main" id="{70D3B9B5-545B-4253-9E72-7D90DF6033C7}"/>
              </a:ext>
            </a:extLst>
          </p:cNvPr>
          <p:cNvSpPr txBox="1">
            <a:spLocks/>
          </p:cNvSpPr>
          <p:nvPr/>
        </p:nvSpPr>
        <p:spPr>
          <a:xfrm>
            <a:off x="2035823" y="5101241"/>
            <a:ext cx="3772375" cy="7425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/>
              <a:t>The hour and temp variables have largest impact overall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21500B-137C-4E17-BB98-9CD04A85A8E6}"/>
              </a:ext>
            </a:extLst>
          </p:cNvPr>
          <p:cNvSpPr/>
          <p:nvPr/>
        </p:nvSpPr>
        <p:spPr>
          <a:xfrm>
            <a:off x="488066" y="2171217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A19F76-A763-4575-8874-57AD0AC763B3}"/>
              </a:ext>
            </a:extLst>
          </p:cNvPr>
          <p:cNvSpPr/>
          <p:nvPr/>
        </p:nvSpPr>
        <p:spPr>
          <a:xfrm>
            <a:off x="488065" y="2508811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2D2983-BFC7-4C3A-A683-4EFA055EC050}"/>
              </a:ext>
            </a:extLst>
          </p:cNvPr>
          <p:cNvSpPr/>
          <p:nvPr/>
        </p:nvSpPr>
        <p:spPr>
          <a:xfrm>
            <a:off x="3333508" y="2161568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2B1BF9-8B8A-489F-B3BF-5D4D5D3A069D}"/>
              </a:ext>
            </a:extLst>
          </p:cNvPr>
          <p:cNvSpPr/>
          <p:nvPr/>
        </p:nvSpPr>
        <p:spPr>
          <a:xfrm>
            <a:off x="3323862" y="2354482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C52717-8750-4D32-9F90-40BA424248E0}"/>
              </a:ext>
            </a:extLst>
          </p:cNvPr>
          <p:cNvSpPr/>
          <p:nvPr/>
        </p:nvSpPr>
        <p:spPr>
          <a:xfrm>
            <a:off x="6169304" y="3328684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18C054-4868-4BB7-A4B2-92D822971AA6}"/>
              </a:ext>
            </a:extLst>
          </p:cNvPr>
          <p:cNvSpPr/>
          <p:nvPr/>
        </p:nvSpPr>
        <p:spPr>
          <a:xfrm>
            <a:off x="6178949" y="3511949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EED0BF-23DF-4951-8562-9FE574FD4E8B}"/>
              </a:ext>
            </a:extLst>
          </p:cNvPr>
          <p:cNvSpPr/>
          <p:nvPr/>
        </p:nvSpPr>
        <p:spPr>
          <a:xfrm>
            <a:off x="9178722" y="3328684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97C108C-28F2-4A25-BD0B-6422D90ED2F2}"/>
              </a:ext>
            </a:extLst>
          </p:cNvPr>
          <p:cNvSpPr/>
          <p:nvPr/>
        </p:nvSpPr>
        <p:spPr>
          <a:xfrm>
            <a:off x="9178721" y="3511949"/>
            <a:ext cx="366532" cy="2122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D0421DFB-8DA1-44EB-91F7-2DE2F89DC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50" y="5531088"/>
            <a:ext cx="1426580" cy="614424"/>
          </a:xfrm>
          <a:prstGeom prst="rect">
            <a:avLst/>
          </a:prstGeom>
        </p:spPr>
      </p:pic>
      <p:pic>
        <p:nvPicPr>
          <p:cNvPr id="9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BA0D19-AB4A-48B1-99A4-0E5FB4583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51" y="4880314"/>
            <a:ext cx="1464320" cy="642757"/>
          </a:xfrm>
          <a:prstGeom prst="rect">
            <a:avLst/>
          </a:prstGeom>
        </p:spPr>
      </p:pic>
      <p:pic>
        <p:nvPicPr>
          <p:cNvPr id="11" name="Picture 3" descr="Icon&#10;&#10;Description automatically generated">
            <a:extLst>
              <a:ext uri="{FF2B5EF4-FFF2-40B4-BE49-F238E27FC236}">
                <a16:creationId xmlns:a16="http://schemas.microsoft.com/office/drawing/2014/main" id="{0F3BE944-5356-43B8-9A9A-377459EA5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7486" y="-992"/>
            <a:ext cx="2743200" cy="5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3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1CE96-E32D-444B-98A2-9DEEABBD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4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3">
            <a:extLst>
              <a:ext uri="{FF2B5EF4-FFF2-40B4-BE49-F238E27FC236}">
                <a16:creationId xmlns:a16="http://schemas.microsoft.com/office/drawing/2014/main" id="{F8614EE7-938C-4C13-8BE8-B8B08FD8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69" y="2779388"/>
            <a:ext cx="9482958" cy="18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0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35064-AB6C-4048-8CBB-DDA87FB5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en-US" sz="3100"/>
              <a:t>Business recommendations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865A5-6460-48DA-9D47-CE69D737B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Demand-based pricing </a:t>
            </a:r>
          </a:p>
          <a:p>
            <a:r>
              <a:rPr lang="en-US"/>
              <a:t>Commuter passes</a:t>
            </a:r>
          </a:p>
          <a:p>
            <a:r>
              <a:rPr lang="en-US"/>
              <a:t>Optimized maintenance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838BD50-816F-40AE-A841-0A0F9FC26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0" r="14019" b="-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8868E94-2EED-4889-A431-185BF6A8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1760"/>
            <a:ext cx="2743200" cy="4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1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3B9758E-D9C1-4C2E-AAAD-EA5493B9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38" y="1373153"/>
            <a:ext cx="6705308" cy="4119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884A6-5C0C-45AE-B536-46957E95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Opportunities for further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A1FC9-6255-40DD-BCF2-7DA6B0ABA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/>
              <a:t>Follow-up on commuter population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Location tracking</a:t>
            </a:r>
          </a:p>
          <a:p>
            <a:pPr marL="457200" indent="-457200"/>
            <a:r>
              <a:rPr lang="en-US">
                <a:ea typeface="+mn-lt"/>
                <a:cs typeface="+mn-lt"/>
              </a:rPr>
              <a:t>Improved fleet efficiency</a:t>
            </a:r>
            <a:endParaRPr lang="en-US"/>
          </a:p>
          <a:p>
            <a:pPr marL="457200" indent="-457200"/>
            <a:r>
              <a:rPr lang="en-US">
                <a:ea typeface="+mn-lt"/>
                <a:cs typeface="+mn-lt"/>
              </a:rPr>
              <a:t>Greater model tuning</a:t>
            </a:r>
            <a:endParaRPr lang="en-US"/>
          </a:p>
          <a:p>
            <a:pPr marL="457200" indent="-457200"/>
            <a:r>
              <a:rPr lang="en-US"/>
              <a:t>Time series analysis given more data collection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A3390F3C-ABF8-4DD0-86CE-1068C3642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349" y="2158362"/>
            <a:ext cx="1736202" cy="173620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3B8524B-BA91-4D55-BAFD-7853070BF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1760"/>
            <a:ext cx="2743200" cy="4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8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559E4-7699-4B1D-AF8B-F4F9307E7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050CE3-8486-435E-9E41-2AB27755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639" y="1487391"/>
            <a:ext cx="9586821" cy="4577099"/>
          </a:xfrm>
          <a:prstGeom prst="rect">
            <a:avLst/>
          </a:prstGeom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81CC213A-5A34-4B4C-AA9B-B3E4980C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1760"/>
            <a:ext cx="2743200" cy="4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4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Straight Connector 15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5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5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5" descr="Cityscape with towers and traffic in South Korea image ...">
            <a:extLst>
              <a:ext uri="{FF2B5EF4-FFF2-40B4-BE49-F238E27FC236}">
                <a16:creationId xmlns:a16="http://schemas.microsoft.com/office/drawing/2014/main" id="{978E9990-CD5F-4B5A-B2B2-E063B0329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8" name="Rectangle 158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3CFB8-7E6C-4945-AE99-D5E049A5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26" y="671755"/>
            <a:ext cx="10696574" cy="770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Thank  you</a:t>
            </a:r>
          </a:p>
        </p:txBody>
      </p:sp>
    </p:spTree>
    <p:extLst>
      <p:ext uri="{BB962C8B-B14F-4D97-AF65-F5344CB8AC3E}">
        <p14:creationId xmlns:p14="http://schemas.microsoft.com/office/powerpoint/2010/main" val="2472751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8B8E-2D09-45DE-A103-858B4575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latin typeface="+mj-lt"/>
                <a:ea typeface="+mj-ea"/>
                <a:cs typeface="+mj-cs"/>
              </a:rPr>
              <a:t>Research Questions</a:t>
            </a:r>
            <a:r>
              <a:rPr lang="en-US"/>
              <a:t> </a:t>
            </a:r>
            <a:endParaRPr lang="en-US" kern="1200" cap="all" spc="30" baseline="0"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F159D6-DF01-4376-88B8-2E73E6CD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23" y="2162593"/>
            <a:ext cx="8886402" cy="2869979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D5A43696-F803-45F1-8C98-B5245520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239"/>
            <a:ext cx="2743200" cy="4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63A9222-520F-494C-A5D6-E3E62A74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4" y="2342819"/>
            <a:ext cx="3307462" cy="29130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2DB44C-042D-40FF-BA13-2444713905CD}"/>
              </a:ext>
            </a:extLst>
          </p:cNvPr>
          <p:cNvSpPr txBox="1">
            <a:spLocks/>
          </p:cNvSpPr>
          <p:nvPr/>
        </p:nvSpPr>
        <p:spPr>
          <a:xfrm>
            <a:off x="685137" y="822649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DATA SET</a:t>
            </a:r>
            <a:br>
              <a:rPr lang="en-US"/>
            </a:br>
            <a:r>
              <a:rPr lang="en-US"/>
              <a:t>NUMERIC VARIABLES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52E0F3D-1B90-4ADD-9280-32B4DF406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618" y="1870528"/>
            <a:ext cx="6280429" cy="3854577"/>
          </a:xfrm>
          <a:prstGeom prst="rect">
            <a:avLst/>
          </a:prstGeom>
        </p:spPr>
      </p:pic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CD4431CA-03EC-4C2C-94BF-FF897B030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486" y="1257"/>
            <a:ext cx="2743200" cy="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D5F51C1-02E7-4B15-B7D5-443252BCE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6" y="2645729"/>
            <a:ext cx="3210743" cy="2936957"/>
          </a:xfrm>
          <a:prstGeom prst="rect">
            <a:avLst/>
          </a:prstGeom>
        </p:spPr>
      </p:pic>
      <p:pic>
        <p:nvPicPr>
          <p:cNvPr id="6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D2584E64-4116-4014-8514-2C91BAFFF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42" y="1833179"/>
            <a:ext cx="7020095" cy="47076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EAD1B15-9D05-4BFD-B074-04FC66FE508B}"/>
              </a:ext>
            </a:extLst>
          </p:cNvPr>
          <p:cNvSpPr txBox="1">
            <a:spLocks/>
          </p:cNvSpPr>
          <p:nvPr/>
        </p:nvSpPr>
        <p:spPr>
          <a:xfrm>
            <a:off x="685137" y="822649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DATA SET</a:t>
            </a:r>
            <a:br>
              <a:rPr lang="en-US"/>
            </a:br>
            <a:r>
              <a:rPr lang="en-US"/>
              <a:t>CATEGORICAL VARIABLES</a:t>
            </a:r>
          </a:p>
        </p:txBody>
      </p:sp>
      <p:pic>
        <p:nvPicPr>
          <p:cNvPr id="2" name="Picture 4" descr="Icon&#10;&#10;Description automatically generated">
            <a:extLst>
              <a:ext uri="{FF2B5EF4-FFF2-40B4-BE49-F238E27FC236}">
                <a16:creationId xmlns:a16="http://schemas.microsoft.com/office/drawing/2014/main" id="{E6E31D03-EC86-4BD7-8566-0CB8BBC78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7486" y="1257"/>
            <a:ext cx="2743200" cy="4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82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2B13-D912-49EB-AFA3-6535192F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 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FAD51-D8D1-4794-844D-574BE6CC7F20}"/>
              </a:ext>
            </a:extLst>
          </p:cNvPr>
          <p:cNvSpPr txBox="1"/>
          <p:nvPr/>
        </p:nvSpPr>
        <p:spPr>
          <a:xfrm>
            <a:off x="700668" y="1927302"/>
            <a:ext cx="3486614" cy="40703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algn="ctr"/>
            <a:r>
              <a:rPr lang="en-US"/>
              <a:t>H0:</a:t>
            </a:r>
          </a:p>
          <a:p>
            <a:r>
              <a:rPr lang="en-US" sz="1100"/>
              <a:t> </a:t>
            </a:r>
            <a:r>
              <a:rPr lang="en-US" sz="1200"/>
              <a:t>Mean weekday demand = Mean weekend demand</a:t>
            </a:r>
          </a:p>
          <a:p>
            <a:endParaRPr lang="en-US" sz="1200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HA:</a:t>
            </a:r>
          </a:p>
          <a:p>
            <a:r>
              <a:rPr lang="en-US" sz="1200">
                <a:ea typeface="+mn-lt"/>
                <a:cs typeface="+mn-lt"/>
              </a:rPr>
              <a:t> Mean weekday demand ≠ Mean weekend demand</a:t>
            </a:r>
            <a:endParaRPr lang="en-US"/>
          </a:p>
          <a:p>
            <a:endParaRPr lang="en-US" sz="1050"/>
          </a:p>
          <a:p>
            <a:endParaRPr lang="en-US" sz="1050">
              <a:ea typeface="+mn-lt"/>
              <a:cs typeface="+mn-lt"/>
            </a:endParaRPr>
          </a:p>
          <a:p>
            <a:r>
              <a:rPr lang="en-US" sz="1050">
                <a:ea typeface="+mn-lt"/>
                <a:cs typeface="+mn-lt"/>
              </a:rPr>
              <a:t>_________________________________________________</a:t>
            </a:r>
          </a:p>
          <a:p>
            <a:endParaRPr lang="en-US" sz="1050">
              <a:ea typeface="+mn-lt"/>
              <a:cs typeface="+mn-lt"/>
            </a:endParaRPr>
          </a:p>
          <a:p>
            <a:endParaRPr lang="en-US" sz="1050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First checked for normality and equal variances</a:t>
            </a:r>
            <a:endParaRPr lang="en-US" sz="1400"/>
          </a:p>
          <a:p>
            <a:endParaRPr lang="en-US" sz="1600"/>
          </a:p>
          <a:p>
            <a:r>
              <a:rPr lang="en-US" sz="1400"/>
              <a:t>Null hypothesis rejected at 95% confidence</a:t>
            </a:r>
          </a:p>
          <a:p>
            <a:endParaRPr lang="en-US" sz="1400"/>
          </a:p>
          <a:p>
            <a:r>
              <a:rPr lang="en-US" sz="1400"/>
              <a:t>Different levels of demand on weekend vs. weekdays</a:t>
            </a:r>
          </a:p>
          <a:p>
            <a:endParaRPr lang="en-US" sz="1600"/>
          </a:p>
        </p:txBody>
      </p:sp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94BB3D8-1C63-48BF-8700-1916C2E0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43" y="1606811"/>
            <a:ext cx="6939419" cy="4416818"/>
          </a:xfrm>
          <a:prstGeom prst="rect">
            <a:avLst/>
          </a:prstGeom>
        </p:spPr>
      </p:pic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0ABCB633-AC2E-4C5C-8DE6-86BBBAD7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1059"/>
            <a:ext cx="2743200" cy="47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6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Regression models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37EB37F8-48F2-4BA8-AEAC-A18912CF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347655"/>
            <a:ext cx="6116706" cy="405358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BE5EAA-9A58-4B30-BA8E-146699B7B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08" r="33839" b="235"/>
          <a:stretch/>
        </p:blipFill>
        <p:spPr>
          <a:xfrm>
            <a:off x="7688781" y="682724"/>
            <a:ext cx="3290326" cy="3227384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130317A0-EEF7-4D63-88F2-A40A8F716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397373C-E534-45A4-B5F0-B3BFAA184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74270"/>
              </p:ext>
            </p:extLst>
          </p:nvPr>
        </p:nvGraphicFramePr>
        <p:xfrm>
          <a:off x="781195" y="3487626"/>
          <a:ext cx="7694589" cy="217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2672">
                  <a:extLst>
                    <a:ext uri="{9D8B030D-6E8A-4147-A177-3AD203B41FA5}">
                      <a16:colId xmlns:a16="http://schemas.microsoft.com/office/drawing/2014/main" val="4115159206"/>
                    </a:ext>
                  </a:extLst>
                </a:gridCol>
                <a:gridCol w="3891917">
                  <a:extLst>
                    <a:ext uri="{9D8B030D-6E8A-4147-A177-3AD203B41FA5}">
                      <a16:colId xmlns:a16="http://schemas.microsoft.com/office/drawing/2014/main" val="2316460647"/>
                    </a:ext>
                  </a:extLst>
                </a:gridCol>
              </a:tblGrid>
              <a:tr h="387743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cap="all" spc="30" baseline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Most Correlated Variables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 cap="all" spc="30" baseline="0" noProof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LEAST Correlated Variables</a:t>
                      </a:r>
                      <a:endParaRPr lang="en-US" sz="1800" b="1" kern="1200" cap="all" spc="30" baseline="0">
                        <a:solidFill>
                          <a:schemeClr val="bg1"/>
                        </a:solidFill>
                        <a:latin typeface="+mj-lt"/>
                        <a:ea typeface="+mj-ea"/>
                        <a:cs typeface="+mj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569553"/>
                  </a:ext>
                </a:extLst>
              </a:tr>
              <a:tr h="17881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8569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Regression models</a:t>
            </a:r>
            <a:br>
              <a:rPr lang="en-US"/>
            </a:br>
            <a:r>
              <a:rPr lang="en-US"/>
              <a:t>Ordinary Least Squares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337D0-7C1E-4566-B909-C12857BD5E6F}"/>
              </a:ext>
            </a:extLst>
          </p:cNvPr>
          <p:cNvSpPr txBox="1"/>
          <p:nvPr/>
        </p:nvSpPr>
        <p:spPr>
          <a:xfrm>
            <a:off x="7754112" y="798576"/>
            <a:ext cx="36393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1"/>
              <a:t>Research Question:</a:t>
            </a:r>
            <a:r>
              <a:rPr lang="en-US" sz="1000"/>
              <a:t> Predicting absolute bike demand.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28FCB6F-F423-4107-A761-26BF44F48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729806"/>
              </p:ext>
            </p:extLst>
          </p:nvPr>
        </p:nvGraphicFramePr>
        <p:xfrm>
          <a:off x="761778" y="2389194"/>
          <a:ext cx="7316575" cy="459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155">
                  <a:extLst>
                    <a:ext uri="{9D8B030D-6E8A-4147-A177-3AD203B41FA5}">
                      <a16:colId xmlns:a16="http://schemas.microsoft.com/office/drawing/2014/main" val="2968757963"/>
                    </a:ext>
                  </a:extLst>
                </a:gridCol>
                <a:gridCol w="3477420">
                  <a:extLst>
                    <a:ext uri="{9D8B030D-6E8A-4147-A177-3AD203B41FA5}">
                      <a16:colId xmlns:a16="http://schemas.microsoft.com/office/drawing/2014/main" val="3148632090"/>
                    </a:ext>
                  </a:extLst>
                </a:gridCol>
              </a:tblGrid>
              <a:tr h="459066">
                <a:tc>
                  <a:txBody>
                    <a:bodyPr/>
                    <a:lstStyle/>
                    <a:p>
                      <a:r>
                        <a:rPr lang="en-US" sz="2400" kern="1200" cap="all" spc="30" baseline="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rPr>
                        <a:t>MODEL PERFORMANCE: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17365"/>
                  </a:ext>
                </a:extLst>
              </a:tr>
            </a:tbl>
          </a:graphicData>
        </a:graphic>
      </p:graphicFrame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51395D07-190B-4F57-87E5-27FCC8D1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79" y="1604683"/>
            <a:ext cx="2832066" cy="4303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01C16D-2018-4981-915F-0C18F3002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03" y="4088652"/>
            <a:ext cx="1622258" cy="671763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92CEDA-5414-4054-9FDD-7A879AF57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030" y="4821825"/>
            <a:ext cx="1614237" cy="665247"/>
          </a:xfrm>
          <a:prstGeom prst="rect">
            <a:avLst/>
          </a:prstGeom>
        </p:spPr>
      </p:pic>
      <p:pic>
        <p:nvPicPr>
          <p:cNvPr id="8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99F385-FCAB-4230-ABEA-2440D25AC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008" y="4088652"/>
            <a:ext cx="1622258" cy="671764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F44C2A-5FC8-4556-A71A-002B0E555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24" y="4821825"/>
            <a:ext cx="1614237" cy="665247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E458A8-CA18-4C48-9152-CCCBCF1D5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575" y="4088652"/>
            <a:ext cx="1611229" cy="67176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C78E616-4A5C-4C80-9FCF-5860DCC1D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029" y="4805783"/>
            <a:ext cx="1630279" cy="68128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75E4FA8-29D2-4E6B-AC1D-11086FBAD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3071" y="2436531"/>
            <a:ext cx="1177090" cy="366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97CE0F12-08AA-419F-918D-9C936362C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27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74862-2B67-4382-924A-4987E3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18601"/>
            <a:ext cx="8268427" cy="1191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kern="1200" cap="all" spc="30" baseline="0">
                <a:latin typeface="+mj-lt"/>
                <a:ea typeface="+mj-ea"/>
                <a:cs typeface="+mj-cs"/>
              </a:rPr>
              <a:t>Regression models</a:t>
            </a:r>
            <a:br>
              <a:rPr lang="en-US" sz="3400" kern="1200" cap="all" spc="30" baseline="0"/>
            </a:br>
            <a:r>
              <a:rPr lang="en-US"/>
              <a:t>DEALING</a:t>
            </a:r>
            <a:r>
              <a:rPr lang="en-US" kern="1200" cap="all" spc="30" baseline="0">
                <a:latin typeface="+mj-lt"/>
                <a:ea typeface="+mj-ea"/>
                <a:cs typeface="+mj-cs"/>
              </a:rPr>
              <a:t> WITH MULTI-COLINEARITY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6F337D0-7C1E-4566-B909-C12857BD5E6F}"/>
              </a:ext>
            </a:extLst>
          </p:cNvPr>
          <p:cNvSpPr txBox="1"/>
          <p:nvPr/>
        </p:nvSpPr>
        <p:spPr>
          <a:xfrm>
            <a:off x="700088" y="2276474"/>
            <a:ext cx="6804626" cy="35531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Significant relationships between independent variables can introduce inaccuracies in an ordinary least squares model.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Potential relationships within our independent variables: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Temperature and Dewpoint Temperature (Positive)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Dewpoint Temperature and Humidity (Positive)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Humidity and Visibility (Negative)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Regularization Techniques help mitigate these inaccuracies</a:t>
            </a:r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lvl="1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A9980A1C-4CAF-4520-9582-E472BD7C9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5" t="146" r="10088" b="694"/>
          <a:stretch/>
        </p:blipFill>
        <p:spPr>
          <a:xfrm>
            <a:off x="7634758" y="2248205"/>
            <a:ext cx="3713558" cy="3170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C13B26-FD5C-4368-9A57-4D25F382966A}"/>
              </a:ext>
            </a:extLst>
          </p:cNvPr>
          <p:cNvSpPr txBox="1"/>
          <p:nvPr/>
        </p:nvSpPr>
        <p:spPr>
          <a:xfrm>
            <a:off x="7637929" y="5423648"/>
            <a:ext cx="376517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/>
              <a:t>Note: </a:t>
            </a:r>
            <a:r>
              <a:rPr lang="en-US" sz="1200" i="1"/>
              <a:t>Categorical variables not shown in correlogram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4453A-4100-4C47-A0D4-C0363117808A}"/>
              </a:ext>
            </a:extLst>
          </p:cNvPr>
          <p:cNvSpPr txBox="1"/>
          <p:nvPr/>
        </p:nvSpPr>
        <p:spPr>
          <a:xfrm>
            <a:off x="7754112" y="798576"/>
            <a:ext cx="363931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b="1"/>
              <a:t>Research Question:</a:t>
            </a:r>
            <a:r>
              <a:rPr lang="en-US" sz="1000"/>
              <a:t> Predicting absolute bike demand.</a:t>
            </a:r>
          </a:p>
        </p:txBody>
      </p:sp>
      <p:pic>
        <p:nvPicPr>
          <p:cNvPr id="3" name="Picture 4" descr="Icon&#10;&#10;Description automatically generated">
            <a:extLst>
              <a:ext uri="{FF2B5EF4-FFF2-40B4-BE49-F238E27FC236}">
                <a16:creationId xmlns:a16="http://schemas.microsoft.com/office/drawing/2014/main" id="{D4AF5938-E5FB-4F56-BBD6-9E972A0D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486" y="-2511"/>
            <a:ext cx="2743200" cy="5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8697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_2SEEDS">
      <a:dk1>
        <a:srgbClr val="000000"/>
      </a:dk1>
      <a:lt1>
        <a:srgbClr val="FFFFFF"/>
      </a:lt1>
      <a:dk2>
        <a:srgbClr val="2B1F37"/>
      </a:dk2>
      <a:lt2>
        <a:srgbClr val="E5E8E2"/>
      </a:lt2>
      <a:accent1>
        <a:srgbClr val="793BB1"/>
      </a:accent1>
      <a:accent2>
        <a:srgbClr val="5A4DC3"/>
      </a:accent2>
      <a:accent3>
        <a:srgbClr val="BC4DC3"/>
      </a:accent3>
      <a:accent4>
        <a:srgbClr val="B1553B"/>
      </a:accent4>
      <a:accent5>
        <a:srgbClr val="C3984D"/>
      </a:accent5>
      <a:accent6>
        <a:srgbClr val="A4AA38"/>
      </a:accent6>
      <a:hlink>
        <a:srgbClr val="BF433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63A0C19CE6CD4BBB45466710571C93" ma:contentTypeVersion="4" ma:contentTypeDescription="Create a new document." ma:contentTypeScope="" ma:versionID="cabb078ef9e9d5a8299d4a7d91637ac4">
  <xsd:schema xmlns:xsd="http://www.w3.org/2001/XMLSchema" xmlns:xs="http://www.w3.org/2001/XMLSchema" xmlns:p="http://schemas.microsoft.com/office/2006/metadata/properties" xmlns:ns2="6ad580ae-21fb-43ea-9a5e-53c8ebf7464c" targetNamespace="http://schemas.microsoft.com/office/2006/metadata/properties" ma:root="true" ma:fieldsID="9bdd49c8253568678e27df08256f927c" ns2:_="">
    <xsd:import namespace="6ad580ae-21fb-43ea-9a5e-53c8ebf74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d580ae-21fb-43ea-9a5e-53c8ebf746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933894-021A-4D9A-85DB-982C57BBDD97}">
  <ds:schemaRefs>
    <ds:schemaRef ds:uri="6ad580ae-21fb-43ea-9a5e-53c8ebf746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7C4366-A757-4DB6-8830-D50A25021E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ABF46A3-E66D-435F-8334-36EA9B7C92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838</Words>
  <Application>Microsoft Office PowerPoint</Application>
  <PresentationFormat>Widescreen</PresentationFormat>
  <Paragraphs>156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ChronicleVTI</vt:lpstr>
      <vt:lpstr>Seoul Bike Sharing      </vt:lpstr>
      <vt:lpstr>Introduction</vt:lpstr>
      <vt:lpstr>Research Questions </vt:lpstr>
      <vt:lpstr>PowerPoint Presentation</vt:lpstr>
      <vt:lpstr>PowerPoint Presentation</vt:lpstr>
      <vt:lpstr>Hypothesis testing</vt:lpstr>
      <vt:lpstr>Regression models</vt:lpstr>
      <vt:lpstr>Regression models Ordinary Least Squares MODEL</vt:lpstr>
      <vt:lpstr>Regression models DEALING WITH MULTI-COLINEARITY</vt:lpstr>
      <vt:lpstr>Regression models Regularization techniques</vt:lpstr>
      <vt:lpstr>Regression models Regularization RESULTS</vt:lpstr>
      <vt:lpstr>Regression models Regularization RESULTS</vt:lpstr>
      <vt:lpstr>Random forest</vt:lpstr>
      <vt:lpstr>Random forest Regression model</vt:lpstr>
      <vt:lpstr>Random forest regression model results</vt:lpstr>
      <vt:lpstr>Regression models comparison</vt:lpstr>
      <vt:lpstr>Random forest Classification model</vt:lpstr>
      <vt:lpstr>Random forest classification results</vt:lpstr>
      <vt:lpstr>Random forest variable importance</vt:lpstr>
      <vt:lpstr>Business recommendations</vt:lpstr>
      <vt:lpstr>Opportunities for further analysis</vt:lpstr>
      <vt:lpstr>Conclusions</vt:lpstr>
      <vt:lpstr>Thank 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Ryan Goebel</cp:lastModifiedBy>
  <cp:revision>10</cp:revision>
  <dcterms:created xsi:type="dcterms:W3CDTF">2021-02-03T23:32:44Z</dcterms:created>
  <dcterms:modified xsi:type="dcterms:W3CDTF">2021-02-22T16:36:34Z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0x010100D463A0C19CE6CD4BBB45466710571C93</vt:lpwstr>
  </property>
</Properties>
</file>